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79" r:id="rId4"/>
    <p:sldId id="1162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itchFamily="34" charset="-122"/>
        <a:ea typeface="Arial Unicode MS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00"/>
    <a:srgbClr val="004846"/>
    <a:srgbClr val="E1F2CE"/>
    <a:srgbClr val="A50021"/>
    <a:srgbClr val="00FF00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 Unicode MS" pitchFamily="34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 Unicode MS" pitchFamily="34" charset="-122"/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 Unicode MS" pitchFamily="34" charset="-122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2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4.png"/><Relationship Id="rId14" Type="http://schemas.openxmlformats.org/officeDocument/2006/relationships/image" Target="../media/image3.png"/><Relationship Id="rId13" Type="http://schemas.openxmlformats.org/officeDocument/2006/relationships/image" Target="../media/image2.jpe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09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AutoShape 4"/>
          <p:cNvSpPr>
            <a:spLocks noChangeArrowheads="1"/>
          </p:cNvSpPr>
          <p:nvPr/>
        </p:nvSpPr>
        <p:spPr bwMode="auto">
          <a:xfrm>
            <a:off x="609600" y="914400"/>
            <a:ext cx="7958138" cy="109538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bevel/>
          </a:ln>
        </p:spPr>
        <p:txBody>
          <a:bodyPr/>
          <a:lstStyle>
            <a:lvl1pPr eaLnBrk="0" hangingPunct="0"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1pPr>
            <a:lvl2pPr marL="742950" indent="-285750" eaLnBrk="0" hangingPunct="0"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2pPr>
            <a:lvl3pPr marL="1143000" indent="-228600" eaLnBrk="0" hangingPunct="0"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3pPr>
            <a:lvl4pPr marL="1600200" indent="-228600" eaLnBrk="0" hangingPunct="0"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4pPr>
            <a:lvl5pPr marL="2057400" indent="-228600" eaLnBrk="0" hangingPunct="0"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 Unicode MS" pitchFamily="34" charset="-122"/>
            </a:endParaRPr>
          </a:p>
        </p:txBody>
      </p:sp>
      <p:sp>
        <p:nvSpPr>
          <p:cNvPr id="1028" name="Line 5"/>
          <p:cNvSpPr/>
          <p:nvPr/>
        </p:nvSpPr>
        <p:spPr>
          <a:xfrm flipV="1">
            <a:off x="685800" y="62484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029" name="组合 11"/>
          <p:cNvGrpSpPr/>
          <p:nvPr userDrawn="1"/>
        </p:nvGrpSpPr>
        <p:grpSpPr>
          <a:xfrm>
            <a:off x="1600200" y="1295400"/>
            <a:ext cx="5943600" cy="4724400"/>
            <a:chOff x="0" y="0"/>
            <a:chExt cx="5943600" cy="4724400"/>
          </a:xfrm>
        </p:grpSpPr>
        <p:pic>
          <p:nvPicPr>
            <p:cNvPr id="1034" name="Picture 58" descr="http://pic3.nipic.com/20090701/2669186_103819023_2.jpg"/>
            <p:cNvPicPr>
              <a:picLocks noChangeAspect="1"/>
            </p:cNvPicPr>
            <p:nvPr userDrawn="1"/>
          </p:nvPicPr>
          <p:blipFill>
            <a:blip r:embed="rId12"/>
            <a:srcRect l="3398" t="4163" r="3777" b="3238"/>
            <a:stretch>
              <a:fillRect/>
            </a:stretch>
          </p:blipFill>
          <p:spPr>
            <a:xfrm>
              <a:off x="68516" y="30736"/>
              <a:ext cx="5739020" cy="4672475"/>
            </a:xfrm>
            <a:prstGeom prst="rect">
              <a:avLst/>
            </a:prstGeom>
            <a:solidFill>
              <a:schemeClr val="bg1">
                <a:alpha val="87842"/>
              </a:schemeClr>
            </a:solidFill>
            <a:ln w="9525">
              <a:noFill/>
            </a:ln>
          </p:spPr>
        </p:pic>
        <p:sp>
          <p:nvSpPr>
            <p:cNvPr id="3" name="矩形 10"/>
            <p:cNvSpPr>
              <a:spLocks noChangeArrowheads="1"/>
            </p:cNvSpPr>
            <p:nvPr/>
          </p:nvSpPr>
          <p:spPr bwMode="auto">
            <a:xfrm>
              <a:off x="0" y="0"/>
              <a:ext cx="5943600" cy="4724400"/>
            </a:xfrm>
            <a:prstGeom prst="rect">
              <a:avLst/>
            </a:prstGeom>
            <a:solidFill>
              <a:schemeClr val="bg1">
                <a:alpha val="90999"/>
              </a:schemeClr>
            </a:solidFill>
            <a:ln>
              <a:noFill/>
            </a:ln>
          </p:spPr>
          <p:txBody>
            <a:bodyPr anchor="ctr"/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Arial Unicode MS" pitchFamily="34" charset="-122"/>
              </a:endParaRPr>
            </a:p>
          </p:txBody>
        </p:sp>
      </p:grpSp>
      <p:grpSp>
        <p:nvGrpSpPr>
          <p:cNvPr id="1030" name="组合 12"/>
          <p:cNvGrpSpPr/>
          <p:nvPr userDrawn="1"/>
        </p:nvGrpSpPr>
        <p:grpSpPr>
          <a:xfrm>
            <a:off x="685800" y="6324600"/>
            <a:ext cx="7467600" cy="381000"/>
            <a:chOff x="0" y="0"/>
            <a:chExt cx="7467600" cy="381000"/>
          </a:xfrm>
        </p:grpSpPr>
        <p:sp>
          <p:nvSpPr>
            <p:cNvPr id="1033" name="Text Box 56"/>
            <p:cNvSpPr txBox="1">
              <a:spLocks noChangeArrowheads="1"/>
            </p:cNvSpPr>
            <p:nvPr/>
          </p:nvSpPr>
          <p:spPr bwMode="auto">
            <a:xfrm>
              <a:off x="0" y="265113"/>
              <a:ext cx="433388" cy="115887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/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7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方正姚体" panose="02010601030101010101" pitchFamily="2" charset="-122"/>
                <a:cs typeface="Arial Unicode MS" pitchFamily="34" charset="-122"/>
              </a:endParaRPr>
            </a:p>
          </p:txBody>
        </p:sp>
        <p:sp>
          <p:nvSpPr>
            <p:cNvPr id="2" name="矩形 14"/>
            <p:cNvSpPr>
              <a:spLocks noChangeArrowheads="1"/>
            </p:cNvSpPr>
            <p:nvPr/>
          </p:nvSpPr>
          <p:spPr bwMode="auto">
            <a:xfrm>
              <a:off x="533400" y="0"/>
              <a:ext cx="6934200" cy="33813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华文行楷" panose="02010800040101010101" pitchFamily="2" charset="-122"/>
                  <a:cs typeface="Arial Unicode MS" pitchFamily="34" charset="-122"/>
                </a:rPr>
                <a:t>哈尔滨工业大学博士生短期访学申请答辩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华文行楷" panose="02010800040101010101" pitchFamily="2" charset="-122"/>
                <a:cs typeface="Arial Unicode MS" pitchFamily="34" charset="-122"/>
              </a:endParaRPr>
            </a:p>
          </p:txBody>
        </p:sp>
      </p:grpSp>
      <p:pic>
        <p:nvPicPr>
          <p:cNvPr id="1031" name="Picture 58" descr="http://pic3.nipic.com/20090701/2669186_103819023_2.jpg"/>
          <p:cNvPicPr>
            <a:picLocks noChangeAspect="1"/>
          </p:cNvPicPr>
          <p:nvPr userDrawn="1"/>
        </p:nvPicPr>
        <p:blipFill>
          <a:blip r:embed="rId13"/>
          <a:srcRect l="3398" t="4163" r="3777" b="3238"/>
          <a:stretch>
            <a:fillRect/>
          </a:stretch>
        </p:blipFill>
        <p:spPr>
          <a:xfrm>
            <a:off x="685800" y="6248400"/>
            <a:ext cx="561975" cy="4572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sz="3000">
          <a:solidFill>
            <a:srgbClr val="000066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5"/>
        </a:buBlip>
        <a:defRPr sz="2600">
          <a:solidFill>
            <a:schemeClr val="folHlink"/>
          </a:solidFill>
          <a:latin typeface="+mn-lt"/>
          <a:ea typeface="+mn-ea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400">
          <a:solidFill>
            <a:schemeClr val="folHlink"/>
          </a:solidFill>
          <a:latin typeface="+mn-lt"/>
          <a:ea typeface="+mn-ea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folHlink"/>
          </a:solidFill>
          <a:latin typeface="+mn-lt"/>
          <a:ea typeface="+mn-ea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5pPr>
      <a:lvl6pPr marL="25514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6pPr>
      <a:lvl7pPr marL="30086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7pPr>
      <a:lvl8pPr marL="34658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8pPr>
      <a:lvl9pPr marL="39230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6"/>
          <p:cNvGrpSpPr/>
          <p:nvPr userDrawn="1"/>
        </p:nvGrpSpPr>
        <p:grpSpPr>
          <a:xfrm>
            <a:off x="1600200" y="1295400"/>
            <a:ext cx="5943600" cy="4724400"/>
            <a:chOff x="0" y="0"/>
            <a:chExt cx="5943600" cy="4724400"/>
          </a:xfrm>
        </p:grpSpPr>
        <p:pic>
          <p:nvPicPr>
            <p:cNvPr id="2052" name="Picture 58" descr="http://pic3.nipic.com/20090701/2669186_103819023_2.jpg"/>
            <p:cNvPicPr>
              <a:picLocks noChangeAspect="1"/>
            </p:cNvPicPr>
            <p:nvPr userDrawn="1"/>
          </p:nvPicPr>
          <p:blipFill>
            <a:blip r:embed="rId12"/>
            <a:srcRect l="3398" t="4163" r="3777" b="3238"/>
            <a:stretch>
              <a:fillRect/>
            </a:stretch>
          </p:blipFill>
          <p:spPr>
            <a:xfrm>
              <a:off x="68516" y="30736"/>
              <a:ext cx="5739020" cy="4672475"/>
            </a:xfrm>
            <a:prstGeom prst="rect">
              <a:avLst/>
            </a:prstGeom>
            <a:solidFill>
              <a:schemeClr val="bg1">
                <a:alpha val="87842"/>
              </a:schemeClr>
            </a:solidFill>
            <a:ln w="9525">
              <a:noFill/>
            </a:ln>
          </p:spPr>
        </p:pic>
        <p:sp>
          <p:nvSpPr>
            <p:cNvPr id="2" name="矩形 13"/>
            <p:cNvSpPr>
              <a:spLocks noChangeArrowheads="1"/>
            </p:cNvSpPr>
            <p:nvPr/>
          </p:nvSpPr>
          <p:spPr bwMode="auto">
            <a:xfrm>
              <a:off x="0" y="0"/>
              <a:ext cx="5943600" cy="4724400"/>
            </a:xfrm>
            <a:prstGeom prst="rect">
              <a:avLst/>
            </a:prstGeom>
            <a:solidFill>
              <a:schemeClr val="bg1">
                <a:alpha val="90999"/>
              </a:schemeClr>
            </a:solidFill>
            <a:ln>
              <a:noFill/>
            </a:ln>
          </p:spPr>
          <p:txBody>
            <a:bodyPr anchor="ctr"/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Arial Unicode MS" pitchFamily="34" charset="-122"/>
              </a:endParaRPr>
            </a:p>
          </p:txBody>
        </p:sp>
      </p:grpSp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09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sz="3000">
          <a:solidFill>
            <a:srgbClr val="000066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sz="2600">
          <a:solidFill>
            <a:schemeClr val="folHlink"/>
          </a:solidFill>
          <a:latin typeface="+mn-lt"/>
          <a:ea typeface="+mn-ea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400">
          <a:solidFill>
            <a:schemeClr val="folHlink"/>
          </a:solidFill>
          <a:latin typeface="+mn-lt"/>
          <a:ea typeface="+mn-ea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folHlink"/>
          </a:solidFill>
          <a:latin typeface="+mn-lt"/>
          <a:ea typeface="+mn-ea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5pPr>
      <a:lvl6pPr marL="25514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6pPr>
      <a:lvl7pPr marL="30086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7pPr>
      <a:lvl8pPr marL="34658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8pPr>
      <a:lvl9pPr marL="39230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矩形 56"/>
          <p:cNvSpPr/>
          <p:nvPr/>
        </p:nvSpPr>
        <p:spPr>
          <a:xfrm>
            <a:off x="914400" y="1219200"/>
            <a:ext cx="7391400" cy="1462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endParaRPr lang="en-US" altLang="zh-CN" sz="900" dirty="0">
              <a:solidFill>
                <a:srgbClr val="C000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  <a:p>
            <a:pPr algn="ctr" eaLnBrk="1" hangingPunct="1"/>
            <a:r>
              <a:rPr lang="zh-CN" altLang="en-US" sz="4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世界顶尖大学战略合作计划</a:t>
            </a:r>
            <a:endParaRPr lang="en-US" altLang="zh-CN" sz="4000" dirty="0">
              <a:solidFill>
                <a:srgbClr val="C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algn="ctr" eaLnBrk="1" hangingPunct="1"/>
            <a:r>
              <a:rPr lang="zh-CN" altLang="en-US" sz="4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联合培养研究生校内评审答辩</a:t>
            </a:r>
            <a:endParaRPr lang="en-US" altLang="zh-CN" sz="4000" dirty="0">
              <a:solidFill>
                <a:srgbClr val="C0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4099" name="Text Box 6"/>
          <p:cNvSpPr txBox="1"/>
          <p:nvPr/>
        </p:nvSpPr>
        <p:spPr>
          <a:xfrm>
            <a:off x="2676525" y="3733800"/>
            <a:ext cx="4500563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学生姓名：</a:t>
            </a:r>
            <a:endParaRPr lang="en-US" altLang="zh-CN" sz="2000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所在学院、学部、校区：</a:t>
            </a:r>
            <a:endParaRPr lang="zh-CN" altLang="en-US" sz="2000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所在学科：</a:t>
            </a:r>
            <a:endParaRPr lang="zh-CN" altLang="en-US" sz="2000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导师姓名：</a:t>
            </a:r>
            <a:endParaRPr lang="zh-CN" altLang="en-US" sz="2000" b="1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4100" name="TextBox 3"/>
          <p:cNvSpPr txBox="1"/>
          <p:nvPr/>
        </p:nvSpPr>
        <p:spPr>
          <a:xfrm>
            <a:off x="3962400" y="5867400"/>
            <a:ext cx="1600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2025</a:t>
            </a:r>
            <a:r>
              <a:rPr lang="zh-CN" altLang="en-US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年</a:t>
            </a:r>
            <a:r>
              <a:rPr lang="en-US" altLang="zh-CN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6</a:t>
            </a:r>
            <a:r>
              <a:rPr lang="zh-CN" altLang="en-US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月</a:t>
            </a:r>
            <a:endParaRPr lang="zh-CN" altLang="en-US" sz="2000" dirty="0">
              <a:solidFill>
                <a:srgbClr val="C0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 bwMode="auto">
          <a:xfrm>
            <a:off x="609600" y="304800"/>
            <a:ext cx="80010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j-cs"/>
              </a:rPr>
              <a:t>提    纲</a:t>
            </a:r>
            <a:endParaRPr kumimoji="0" lang="zh-CN" altLang="en-US" sz="3200" b="1" kern="0" cap="none" spc="0" normalizeH="0" baseline="0" noProof="0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j-cs"/>
            </a:endParaRPr>
          </a:p>
        </p:txBody>
      </p:sp>
      <p:sp>
        <p:nvSpPr>
          <p:cNvPr id="6" name="内容占位符 2"/>
          <p:cNvSpPr txBox="1">
            <a:spLocks noChangeArrowheads="1"/>
          </p:cNvSpPr>
          <p:nvPr/>
        </p:nvSpPr>
        <p:spPr bwMode="auto">
          <a:xfrm>
            <a:off x="609600" y="1295400"/>
            <a:ext cx="7924800" cy="4724400"/>
          </a:xfrm>
          <a:prstGeom prst="rect">
            <a:avLst/>
          </a:prstGeom>
        </p:spPr>
        <p:txBody>
          <a:bodyPr/>
          <a:lstStyle/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endParaRPr kumimoji="0" lang="en-US" altLang="zh-CN" sz="3000" kern="0" cap="none" spc="0" normalizeH="0" baseline="0" noProof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个人基本情况</a:t>
            </a:r>
            <a:r>
              <a:rPr kumimoji="0" lang="zh-CN" altLang="en-US" sz="2400" b="1" kern="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（</a:t>
            </a:r>
            <a:r>
              <a:rPr kumimoji="0" lang="zh-CN" altLang="en-US" sz="2400" b="1" i="1" kern="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包括个人基本信息、博士课题研究方向和已经取得的学术研究成果）</a:t>
            </a:r>
            <a:endParaRPr kumimoji="0" lang="zh-CN" altLang="en-US" sz="2400" b="1" i="1" kern="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拟留学单位及专业介绍</a:t>
            </a: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国外导师介绍</a:t>
            </a: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双方合作情况</a:t>
            </a:r>
            <a:r>
              <a:rPr kumimoji="0" lang="zh-CN" altLang="en-US" sz="2400" b="1" i="1" kern="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（如无可删除）</a:t>
            </a:r>
            <a:endParaRPr kumimoji="0" lang="en-US" altLang="zh-CN" sz="2400" b="1" i="1" kern="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访学的必要性与可行性</a:t>
            </a: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访学目的及研究计划</a:t>
            </a:r>
            <a:r>
              <a:rPr kumimoji="0" lang="zh-CN" altLang="en-US" sz="2400" b="1" i="1" kern="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（应包含出国留学研究计划与博士课题的关联性）</a:t>
            </a:r>
            <a:endParaRPr kumimoji="0" lang="en-US" altLang="zh-CN" sz="2400" b="1" i="1" kern="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R="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3000" kern="0" cap="none" spc="0" normalizeH="0" baseline="0" noProof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Arial" panose="020B0604020202020204" pitchFamily="34" charset="0"/>
              <a:buNone/>
              <a:defRPr/>
            </a:pPr>
            <a:endParaRPr kumimoji="0" lang="zh-CN" altLang="en-US" sz="3000" kern="0" cap="none" spc="0" normalizeH="0" baseline="0" noProof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609600" y="6096000"/>
            <a:ext cx="7848600" cy="158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685800" y="1295400"/>
            <a:ext cx="7848600" cy="158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685800" y="1370013"/>
            <a:ext cx="4648200" cy="1588"/>
          </a:xfrm>
          <a:prstGeom prst="line">
            <a:avLst/>
          </a:prstGeom>
          <a:solidFill>
            <a:schemeClr val="accent1"/>
          </a:solidFill>
          <a:ln w="1238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Key Lab">
  <a:themeElements>
    <a:clrScheme name="Key Lab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Key Lab">
      <a:majorFont>
        <a:latin typeface="Verdana"/>
        <a:ea typeface="隶书"/>
        <a:cs typeface=""/>
      </a:majorFont>
      <a:minorFont>
        <a:latin typeface="Verdan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itchFamily="34" charset="-122"/>
            <a:ea typeface="Arial Unicode MS" pitchFamily="34" charset="-122"/>
            <a:cs typeface="Arial Unicode MS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itchFamily="34" charset="-122"/>
            <a:ea typeface="Arial Unicode MS" pitchFamily="34" charset="-122"/>
            <a:cs typeface="Arial Unicode MS" pitchFamily="34" charset="-122"/>
          </a:defRPr>
        </a:defPPr>
      </a:lstStyle>
    </a:lnDef>
  </a:objectDefaults>
  <a:extraClrSchemeLst>
    <a:extraClrScheme>
      <a:clrScheme name="Key Lab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y Lab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ey Lab">
  <a:themeElements>
    <a:clrScheme name="1_Key Lab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Key Lab">
      <a:majorFont>
        <a:latin typeface="Verdana"/>
        <a:ea typeface="隶书"/>
        <a:cs typeface=""/>
      </a:majorFont>
      <a:minorFont>
        <a:latin typeface="Verdan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itchFamily="34" charset="-122"/>
            <a:ea typeface="Arial Unicode MS" pitchFamily="34" charset="-122"/>
            <a:cs typeface="Arial Unicode MS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itchFamily="34" charset="-122"/>
            <a:ea typeface="Arial Unicode MS" pitchFamily="34" charset="-122"/>
            <a:cs typeface="Arial Unicode MS" pitchFamily="34" charset="-122"/>
          </a:defRPr>
        </a:defPPr>
      </a:lstStyle>
    </a:lnDef>
  </a:objectDefaults>
  <a:extraClrSchemeLst>
    <a:extraClrScheme>
      <a:clrScheme name="1_Key Lab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ey Lab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WPS 演示</Application>
  <PresentationFormat>全屏显示(4:3)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宋体</vt:lpstr>
      <vt:lpstr>Wingdings</vt:lpstr>
      <vt:lpstr>Arial Unicode MS</vt:lpstr>
      <vt:lpstr>Verdana</vt:lpstr>
      <vt:lpstr>隶书</vt:lpstr>
      <vt:lpstr>黑体</vt:lpstr>
      <vt:lpstr>方正姚体</vt:lpstr>
      <vt:lpstr>Times New Roman</vt:lpstr>
      <vt:lpstr>华文行楷</vt:lpstr>
      <vt:lpstr>方正粗黑宋简体</vt:lpstr>
      <vt:lpstr>华文细黑</vt:lpstr>
      <vt:lpstr>楷体</vt:lpstr>
      <vt:lpstr>微软雅黑</vt:lpstr>
      <vt:lpstr>Arial Unicode MS</vt:lpstr>
      <vt:lpstr>Key Lab</vt:lpstr>
      <vt:lpstr>1_Key Lab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 Yang</dc:creator>
  <cp:lastModifiedBy>刘博宇</cp:lastModifiedBy>
  <cp:revision>1246</cp:revision>
  <dcterms:created xsi:type="dcterms:W3CDTF">2014-10-24T06:54:42Z</dcterms:created>
  <dcterms:modified xsi:type="dcterms:W3CDTF">2025-06-16T08:53:53Z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2052-12.1.0.21541</vt:lpwstr>
  </property>
  <property fmtid="{D5CDD505-2E9C-101B-9397-08002B2CF9AE}" pid="4" name="ICV">
    <vt:lpwstr>CBC853C664444CB6BB83DBF3845F7B7A_13</vt:lpwstr>
  </property>
</Properties>
</file>